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8"/>
  </p:notesMasterIdLst>
  <p:handoutMasterIdLst>
    <p:handoutMasterId r:id="rId29"/>
  </p:handoutMasterIdLst>
  <p:sldIdLst>
    <p:sldId id="355" r:id="rId7"/>
    <p:sldId id="357" r:id="rId8"/>
    <p:sldId id="371" r:id="rId9"/>
    <p:sldId id="383" r:id="rId10"/>
    <p:sldId id="385" r:id="rId11"/>
    <p:sldId id="384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6" r:id="rId21"/>
    <p:sldId id="387" r:id="rId22"/>
    <p:sldId id="382" r:id="rId23"/>
    <p:sldId id="381" r:id="rId24"/>
    <p:sldId id="370" r:id="rId25"/>
    <p:sldId id="356" r:id="rId26"/>
    <p:sldId id="380" r:id="rId27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8C6EA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 autoAdjust="0"/>
    <p:restoredTop sz="89931" autoAdjust="0"/>
  </p:normalViewPr>
  <p:slideViewPr>
    <p:cSldViewPr snapToGrid="0">
      <p:cViewPr varScale="1">
        <p:scale>
          <a:sx n="96" d="100"/>
          <a:sy n="96" d="100"/>
        </p:scale>
        <p:origin x="795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00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999E4A7-FEC7-BC4E-94F0-4E39CB2D987E}" type="datetime1">
              <a:rPr lang="de-DE" smtClean="0"/>
              <a:t>29.08.2017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06D2FA8-812A-E143-A421-8366E0E47471}" type="datetime1">
              <a:rPr lang="de-DE" smtClean="0"/>
              <a:t>29.08.2017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01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999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31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440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055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78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989495"/>
            <a:ext cx="7427913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25000"/>
              </a:lnSpc>
              <a:defRPr sz="2000"/>
            </a:lvl1pPr>
          </a:lstStyle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505340"/>
            <a:ext cx="8421688" cy="441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/>
            </a:lvl1pPr>
            <a:lvl2pPr marL="176213" indent="-176213">
              <a:lnSpc>
                <a:spcPct val="125000"/>
              </a:lnSpc>
              <a:spcBef>
                <a:spcPts val="0"/>
              </a:spcBef>
              <a:buFont typeface="Arial" pitchFamily="34" charset="0"/>
              <a:buChar char="•"/>
              <a:defRPr sz="1400"/>
            </a:lvl2pPr>
            <a:lvl3pPr marL="360363" indent="-184150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3pPr>
            <a:lvl4pPr marL="538163" indent="-177800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4pPr>
            <a:lvl5pPr marL="714375" indent="-176213">
              <a:lnSpc>
                <a:spcPct val="125000"/>
              </a:lnSpc>
              <a:spcBef>
                <a:spcPts val="0"/>
              </a:spcBef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58775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noProof="0"/>
              <a:t>24.08.17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05177" y="6356350"/>
            <a:ext cx="3901436" cy="365125"/>
          </a:xfrm>
        </p:spPr>
        <p:txBody>
          <a:bodyPr lIns="36000" tIns="36000" rIns="36000" bIns="36000" anchor="ctr" anchorCtr="1"/>
          <a:lstStyle>
            <a:lvl1pPr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760688" y="6356350"/>
            <a:ext cx="2052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‹Nr.›</a:t>
            </a:fld>
            <a:endParaRPr lang="de-DE" noProof="0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5" y="241877"/>
            <a:ext cx="429769" cy="469393"/>
          </a:xfrm>
          <a:prstGeom prst="rect">
            <a:avLst/>
          </a:prstGeom>
        </p:spPr>
      </p:pic>
      <p:cxnSp>
        <p:nvCxnSpPr>
          <p:cNvPr id="10" name="Gerader Verbinder 9"/>
          <p:cNvCxnSpPr/>
          <p:nvPr userDrawn="1"/>
        </p:nvCxnSpPr>
        <p:spPr>
          <a:xfrm>
            <a:off x="0" y="810000"/>
            <a:ext cx="914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/>
          <p:cNvCxnSpPr/>
          <p:nvPr userDrawn="1"/>
        </p:nvCxnSpPr>
        <p:spPr>
          <a:xfrm>
            <a:off x="-2870" y="6120000"/>
            <a:ext cx="91440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18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XML Technology | BlackJack | Urban, Seeser, Rienau, Mitterer, Ehler | Garching, 08/30/17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12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XML Technology | BlackJack | Urban, Seeser, Rienau, Mitterer, Ehler | Garching, 08/30/17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ha.io/assets/github.7433692cabbfa132f34adb034e7909fa.png" TargetMode="External"/><Relationship Id="rId5" Type="http://schemas.openxmlformats.org/officeDocument/2006/relationships/hyperlink" Target="http://basexgmbh.de/wp-content/uploads/2013/04/BaseX-300x252.png" TargetMode="External"/><Relationship Id="rId4" Type="http://schemas.openxmlformats.org/officeDocument/2006/relationships/hyperlink" Target="https://www.oxygenxml.com/img/mb_xml_editor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nergique.files.wordpress.com/2013/10/v-model-illustration.jp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lipartix.com/wp-content/uploads/2016/04/Thumbs-up-clipart-cliparts-for-you.jp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978720"/>
            <a:ext cx="8508999" cy="2656780"/>
          </a:xfrm>
        </p:spPr>
        <p:txBody>
          <a:bodyPr/>
          <a:lstStyle/>
          <a:p>
            <a:pPr algn="ctr"/>
            <a:r>
              <a:rPr lang="de-DE" sz="2000" dirty="0" err="1"/>
              <a:t>BlackJack</a:t>
            </a:r>
            <a:r>
              <a:rPr lang="de-DE" sz="2000" dirty="0"/>
              <a:t> in XML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Supervisor:  Prof. Dr. Anne Brüggemann-Klein</a:t>
            </a:r>
          </a:p>
          <a:p>
            <a:r>
              <a:rPr lang="de-DE" dirty="0"/>
              <a:t>Developers: Robert Urban, Anne-Catherine </a:t>
            </a:r>
            <a:r>
              <a:rPr lang="de-DE" dirty="0" err="1"/>
              <a:t>Seeser</a:t>
            </a:r>
            <a:r>
              <a:rPr lang="de-DE" dirty="0"/>
              <a:t>, </a:t>
            </a:r>
            <a:r>
              <a:rPr lang="de-DE" dirty="0" err="1"/>
              <a:t>Lennert</a:t>
            </a:r>
            <a:r>
              <a:rPr lang="de-DE" dirty="0"/>
              <a:t> </a:t>
            </a:r>
            <a:r>
              <a:rPr lang="de-DE" dirty="0" err="1"/>
              <a:t>Rienau</a:t>
            </a:r>
            <a:r>
              <a:rPr lang="de-DE" dirty="0"/>
              <a:t>, </a:t>
            </a:r>
          </a:p>
          <a:p>
            <a:r>
              <a:rPr lang="de-DE" dirty="0"/>
              <a:t>	    Michael Mitterer, Manuel </a:t>
            </a:r>
            <a:r>
              <a:rPr lang="de-DE" dirty="0" err="1"/>
              <a:t>Ehler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Garching, 08/30/2017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8918"/>
          </a:xfrm>
        </p:spPr>
        <p:txBody>
          <a:bodyPr/>
          <a:lstStyle/>
          <a:p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: XML Technology</a:t>
            </a:r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Architecture – Class Diagram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10</a:t>
            </a:fld>
            <a:r>
              <a:rPr lang="de-DE" dirty="0"/>
              <a:t>/15</a:t>
            </a:r>
            <a:endParaRPr lang="de-DE" noProof="0" dirty="0"/>
          </a:p>
        </p:txBody>
      </p:sp>
      <p:pic>
        <p:nvPicPr>
          <p:cNvPr id="6" name="Bild 5" descr="Final-Class-Diagram-Man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686677"/>
            <a:ext cx="6934200" cy="4373646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Architecture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91130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Testing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Reviews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Unit tests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Integration tests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REST queries with additional functions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Borderline cases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11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40349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Development – Environment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12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099" y="2071538"/>
            <a:ext cx="1066800" cy="1066800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1046355" y="5618366"/>
            <a:ext cx="7051290" cy="4210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/>
              <a:t>Sources: </a:t>
            </a:r>
            <a:r>
              <a:rPr lang="en-US" sz="800" dirty="0">
                <a:hlinkClick r:id="rId4"/>
              </a:rPr>
              <a:t>https://www.oxygenxml.com/img/mb_xml_editor.png</a:t>
            </a:r>
            <a:r>
              <a:rPr lang="en-US" sz="800" dirty="0"/>
              <a:t> </a:t>
            </a:r>
            <a:r>
              <a:rPr lang="en-US" sz="800" dirty="0"/>
              <a:t>, accessed on 08/28/17 at around 05:55 PM</a:t>
            </a:r>
          </a:p>
          <a:p>
            <a:pPr algn="ctr">
              <a:lnSpc>
                <a:spcPct val="114000"/>
              </a:lnSpc>
            </a:pPr>
            <a:r>
              <a:rPr lang="en-US" sz="800" dirty="0">
                <a:hlinkClick r:id="rId5"/>
              </a:rPr>
              <a:t>http://basexgmbh.de/wp-content/uploads/2013/04/BaseX-300x252.png</a:t>
            </a:r>
            <a:r>
              <a:rPr lang="en-US" sz="800" dirty="0"/>
              <a:t> , accessed on 08/28/17 at around 06:00 PM</a:t>
            </a:r>
          </a:p>
          <a:p>
            <a:pPr algn="ctr">
              <a:lnSpc>
                <a:spcPct val="114000"/>
              </a:lnSpc>
            </a:pPr>
            <a:r>
              <a:rPr lang="en-US" sz="800" dirty="0">
                <a:hlinkClick r:id="rId6"/>
              </a:rPr>
              <a:t>https://www.aha.io/assets/github.7433692cabbfa132f34adb034e7909fa.png</a:t>
            </a:r>
            <a:r>
              <a:rPr lang="en-US" sz="800" dirty="0"/>
              <a:t> , accessed on 08/28/17 at around 06:00 PM</a:t>
            </a:r>
            <a:endParaRPr lang="en-US" sz="8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9551" y="3848941"/>
            <a:ext cx="1066800" cy="89611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800" y="3481889"/>
            <a:ext cx="4398065" cy="16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84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Development – Phases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505340"/>
            <a:ext cx="8421688" cy="831460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V Modell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Integrated agile development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13</a:t>
            </a:fld>
            <a:r>
              <a:rPr lang="de-DE" dirty="0"/>
              <a:t>/15</a:t>
            </a:r>
            <a:endParaRPr lang="de-DE" noProof="0" dirty="0"/>
          </a:p>
        </p:txBody>
      </p:sp>
      <p:pic>
        <p:nvPicPr>
          <p:cNvPr id="6" name="Bild 5" descr="V-Mode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50" y="2242562"/>
            <a:ext cx="5803900" cy="375818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046355" y="5956300"/>
            <a:ext cx="7051290" cy="1374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https://sinergique.files.wordpress.com/2013/10/v-model-illustration.jpg</a:t>
            </a:r>
            <a:r>
              <a:rPr lang="en-US" sz="800" dirty="0"/>
              <a:t>, accessed on 08/24/17 at around 04:20 PM</a:t>
            </a:r>
          </a:p>
        </p:txBody>
      </p:sp>
      <p:sp>
        <p:nvSpPr>
          <p:cNvPr id="16" name="Rechteck 1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7" name="Rechteck 16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8" name="Rechteck 17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9" name="Rechteck 18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20" name="Rechteck 19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1" name="Rechteck 20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Development</a:t>
            </a:r>
          </a:p>
        </p:txBody>
      </p:sp>
      <p:sp>
        <p:nvSpPr>
          <p:cNvPr id="22" name="Rechteck 21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3" name="Rechteck 22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44371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Conclusion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14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7" name="Textfeld 6"/>
          <p:cNvSpPr txBox="1"/>
          <p:nvPr/>
        </p:nvSpPr>
        <p:spPr>
          <a:xfrm>
            <a:off x="1446971" y="5930900"/>
            <a:ext cx="6250058" cy="1374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>
                <a:latin typeface="+mn-lt"/>
              </a:rPr>
              <a:t>Source: </a:t>
            </a:r>
            <a:r>
              <a:rPr lang="en-US" sz="800" dirty="0">
                <a:latin typeface="+mn-lt"/>
                <a:hlinkClick r:id="rId3"/>
              </a:rPr>
              <a:t>http://clipartix.com/wp-content/uploads/2016/04/Thumbs-up-clipart-cliparts-for-you.jpg</a:t>
            </a:r>
            <a:r>
              <a:rPr lang="en-US" sz="800" dirty="0">
                <a:latin typeface="+mn-lt"/>
              </a:rPr>
              <a:t>, accessed on 08/24/17 at around 04:33 PM</a:t>
            </a:r>
          </a:p>
        </p:txBody>
      </p:sp>
      <p:pic>
        <p:nvPicPr>
          <p:cNvPr id="10" name="Bild 9" descr="Thumbs-U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50" y="1339850"/>
            <a:ext cx="4178300" cy="4178300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8" name="Rechteck 17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9" name="Rechteck 18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20" name="Rechteck 19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21" name="Rechteck 20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2" name="Rechteck 21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24" name="Rechteck 23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92508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15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66" y="2867541"/>
            <a:ext cx="2732522" cy="1692830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/>
              <a:t>Initial decisions and discussion of </a:t>
            </a:r>
            <a:r>
              <a:rPr lang="en-US" sz="1800" b="1" dirty="0"/>
              <a:t>rules, game logic and flow</a:t>
            </a:r>
            <a:r>
              <a:rPr lang="en-US" sz="1800" dirty="0"/>
              <a:t> was very important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Weekly: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Understanding code and asking questions lead to walkthroughs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Coordination across different time zones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Learning from each team member (code and work ethics)</a:t>
            </a:r>
          </a:p>
        </p:txBody>
      </p:sp>
      <p:sp>
        <p:nvSpPr>
          <p:cNvPr id="20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21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56685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Outlook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16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66" y="2867541"/>
            <a:ext cx="2732522" cy="1692830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b="1" dirty="0"/>
              <a:t>Challenges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Understanding the basic concept of XML web stack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 err="1"/>
              <a:t>BaseX</a:t>
            </a:r>
            <a:r>
              <a:rPr lang="en-US" sz="1800" dirty="0"/>
              <a:t>, </a:t>
            </a:r>
            <a:r>
              <a:rPr lang="en-US" sz="1800" dirty="0" err="1"/>
              <a:t>RestXQ</a:t>
            </a:r>
            <a:r>
              <a:rPr lang="en-US" sz="1800" dirty="0"/>
              <a:t> and http server functionality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Improve GUI for good game flow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/>
              <a:t>Outlook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Add special effects to GUI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Play on several </a:t>
            </a:r>
            <a:r>
              <a:rPr lang="en-US" sz="1800" dirty="0" err="1"/>
              <a:t>machins</a:t>
            </a:r>
            <a:endParaRPr lang="en-US" sz="1800" dirty="0"/>
          </a:p>
        </p:txBody>
      </p:sp>
      <p:sp>
        <p:nvSpPr>
          <p:cNvPr id="20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21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43703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Demo – Overview GUI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17</a:t>
            </a:fld>
            <a:r>
              <a:rPr lang="de-DE" dirty="0"/>
              <a:t>/15</a:t>
            </a:r>
            <a:endParaRPr lang="de-DE" noProof="0" dirty="0"/>
          </a:p>
        </p:txBody>
      </p:sp>
      <p:pic>
        <p:nvPicPr>
          <p:cNvPr id="12" name="Bild 11" descr="7-after-player3-exceeded-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42" y="1555750"/>
            <a:ext cx="6985316" cy="4483100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44964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Demo – Live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18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6" name="Textfeld 5"/>
          <p:cNvSpPr txBox="1"/>
          <p:nvPr/>
        </p:nvSpPr>
        <p:spPr>
          <a:xfrm>
            <a:off x="3457475" y="3136868"/>
            <a:ext cx="2229051" cy="5842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3400" b="1" dirty="0">
                <a:solidFill>
                  <a:srgbClr val="FF0000"/>
                </a:solidFill>
                <a:latin typeface="+mn-lt"/>
              </a:rPr>
              <a:t>Live-Demo</a:t>
            </a:r>
          </a:p>
        </p:txBody>
      </p:sp>
      <p:sp>
        <p:nvSpPr>
          <p:cNvPr id="15" name="Rechteck 14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6" name="Rechteck 15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8" name="Rechteck 17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0" name="Rechteck 19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1" name="Rechteck 20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2" name="Rechteck 21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39806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19</a:t>
            </a:fld>
            <a:r>
              <a:rPr lang="de-DE" noProof="0" dirty="0"/>
              <a:t>/15</a:t>
            </a:r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258109" y="3136869"/>
            <a:ext cx="4627782" cy="5842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3400" b="1" dirty="0" err="1"/>
              <a:t>Thank</a:t>
            </a:r>
            <a:r>
              <a:rPr lang="de-DE" sz="3400" b="1" dirty="0"/>
              <a:t> </a:t>
            </a:r>
            <a:r>
              <a:rPr lang="de-DE" sz="3400" b="1" dirty="0" err="1"/>
              <a:t>you</a:t>
            </a:r>
            <a:r>
              <a:rPr lang="de-DE" sz="3400" b="1" dirty="0"/>
              <a:t> </a:t>
            </a:r>
            <a:r>
              <a:rPr lang="de-DE" sz="3400" b="1" dirty="0" err="1"/>
              <a:t>very</a:t>
            </a:r>
            <a:r>
              <a:rPr lang="de-DE" sz="3400" b="1" dirty="0"/>
              <a:t> </a:t>
            </a:r>
            <a:r>
              <a:rPr lang="de-DE" sz="3400" b="1" dirty="0" err="1"/>
              <a:t>much</a:t>
            </a:r>
            <a:r>
              <a:rPr lang="de-DE" sz="34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9745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Technologies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Design and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Testing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Development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</a:t>
            </a:fld>
            <a:r>
              <a:rPr lang="de-DE" dirty="0"/>
              <a:t>/15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02992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: XML Technology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762820"/>
            <a:ext cx="8508999" cy="1274125"/>
          </a:xfrm>
        </p:spPr>
        <p:txBody>
          <a:bodyPr/>
          <a:lstStyle/>
          <a:p>
            <a:r>
              <a:rPr lang="de-DE" dirty="0"/>
              <a:t>Developers: Robert Urban, Anne-Catherine </a:t>
            </a:r>
            <a:r>
              <a:rPr lang="de-DE" dirty="0" err="1"/>
              <a:t>Seeser</a:t>
            </a:r>
            <a:r>
              <a:rPr lang="de-DE" dirty="0"/>
              <a:t>, </a:t>
            </a:r>
            <a:r>
              <a:rPr lang="de-DE" dirty="0" err="1"/>
              <a:t>Lennert</a:t>
            </a:r>
            <a:r>
              <a:rPr lang="de-DE" dirty="0"/>
              <a:t> </a:t>
            </a:r>
            <a:r>
              <a:rPr lang="de-DE" dirty="0" err="1"/>
              <a:t>Rienau</a:t>
            </a:r>
            <a:r>
              <a:rPr lang="de-DE" dirty="0"/>
              <a:t>, </a:t>
            </a:r>
          </a:p>
          <a:p>
            <a:r>
              <a:rPr lang="de-DE" dirty="0"/>
              <a:t>	    Michael Mitterer, Manuel </a:t>
            </a:r>
            <a:r>
              <a:rPr lang="de-DE" dirty="0" err="1"/>
              <a:t>Ehler</a:t>
            </a:r>
            <a:endParaRPr lang="de-DE" dirty="0"/>
          </a:p>
          <a:p>
            <a:endParaRPr lang="de-DE" dirty="0"/>
          </a:p>
          <a:p>
            <a:r>
              <a:rPr lang="de-DE" dirty="0"/>
              <a:t>Garching, 08/30/2017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8. Demo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21</a:t>
            </a:fld>
            <a:endParaRPr lang="de-DE" noProof="0" dirty="0"/>
          </a:p>
        </p:txBody>
      </p:sp>
      <p:pic>
        <p:nvPicPr>
          <p:cNvPr id="6" name="Bild 5" descr="1-beginning-of-initialized-ga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1" y="1524000"/>
            <a:ext cx="2058760" cy="1346938"/>
          </a:xfrm>
          <a:prstGeom prst="rect">
            <a:avLst/>
          </a:prstGeom>
        </p:spPr>
      </p:pic>
      <p:pic>
        <p:nvPicPr>
          <p:cNvPr id="7" name="Bild 6" descr="2-player-betting-too-les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1511300"/>
            <a:ext cx="2235838" cy="1442742"/>
          </a:xfrm>
          <a:prstGeom prst="rect">
            <a:avLst/>
          </a:prstGeom>
        </p:spPr>
      </p:pic>
      <p:pic>
        <p:nvPicPr>
          <p:cNvPr id="8" name="Bild 7" descr="3-player-betting-too-hig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1529441"/>
            <a:ext cx="2311400" cy="1522724"/>
          </a:xfrm>
          <a:prstGeom prst="rect">
            <a:avLst/>
          </a:prstGeom>
        </p:spPr>
      </p:pic>
      <p:pic>
        <p:nvPicPr>
          <p:cNvPr id="9" name="Bild 8" descr="4-initial-cards-dealt-ou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053522"/>
            <a:ext cx="2324100" cy="1607545"/>
          </a:xfrm>
          <a:prstGeom prst="rect">
            <a:avLst/>
          </a:prstGeom>
        </p:spPr>
      </p:pic>
      <p:pic>
        <p:nvPicPr>
          <p:cNvPr id="10" name="Bild 9" descr="5-after-player1-stan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3049140"/>
            <a:ext cx="2095500" cy="1401115"/>
          </a:xfrm>
          <a:prstGeom prst="rect">
            <a:avLst/>
          </a:prstGeom>
        </p:spPr>
      </p:pic>
      <p:pic>
        <p:nvPicPr>
          <p:cNvPr id="11" name="Bild 10" descr="6-after-player2-hit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3088868"/>
            <a:ext cx="2362200" cy="1535952"/>
          </a:xfrm>
          <a:prstGeom prst="rect">
            <a:avLst/>
          </a:prstGeom>
        </p:spPr>
      </p:pic>
      <p:pic>
        <p:nvPicPr>
          <p:cNvPr id="12" name="Bild 11" descr="7-after-player3-exceeded-2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4671665"/>
            <a:ext cx="2349500" cy="1398935"/>
          </a:xfrm>
          <a:prstGeom prst="rect">
            <a:avLst/>
          </a:prstGeom>
        </p:spPr>
      </p:pic>
      <p:pic>
        <p:nvPicPr>
          <p:cNvPr id="13" name="Bild 12" descr="8-after-player5-hits-and-dealer-cards-open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4670541"/>
            <a:ext cx="2184400" cy="1400060"/>
          </a:xfrm>
          <a:prstGeom prst="rect">
            <a:avLst/>
          </a:prstGeom>
        </p:spPr>
      </p:pic>
      <p:pic>
        <p:nvPicPr>
          <p:cNvPr id="14" name="Bild 13" descr="9-after-payouts-round-don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4673994"/>
            <a:ext cx="2006600" cy="13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52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Team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Team work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Project’s context &amp; Requirements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3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841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- Team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4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5"/>
          <a:stretch/>
        </p:blipFill>
        <p:spPr>
          <a:xfrm>
            <a:off x="1938549" y="3786602"/>
            <a:ext cx="2187102" cy="22171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1"/>
          <a:stretch/>
        </p:blipFill>
        <p:spPr>
          <a:xfrm>
            <a:off x="4907498" y="3777326"/>
            <a:ext cx="2636768" cy="227836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90" y="1435566"/>
            <a:ext cx="2828298" cy="244685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57" y="1438516"/>
            <a:ext cx="3207046" cy="23870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119" y="1571815"/>
            <a:ext cx="2273172" cy="222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</a:t>
            </a:r>
            <a:r>
              <a:rPr lang="mr-IN" dirty="0"/>
              <a:t>–</a:t>
            </a:r>
            <a:r>
              <a:rPr lang="en-US" dirty="0"/>
              <a:t> Team work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5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4438855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/>
              <a:t>Weekly </a:t>
            </a:r>
            <a:r>
              <a:rPr lang="en-US" sz="1800" b="1" dirty="0"/>
              <a:t>team</a:t>
            </a:r>
            <a:r>
              <a:rPr lang="en-US" sz="1800" dirty="0"/>
              <a:t> </a:t>
            </a:r>
            <a:r>
              <a:rPr lang="en-US" sz="1800" b="1" dirty="0"/>
              <a:t>meetings 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On-sight in </a:t>
            </a:r>
            <a:r>
              <a:rPr lang="en-US" sz="1800" dirty="0" err="1"/>
              <a:t>Garching</a:t>
            </a:r>
            <a:endParaRPr lang="en-US" sz="1800" dirty="0"/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Distributed: skype progress meetings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/>
              <a:t>ToDos</a:t>
            </a:r>
            <a:r>
              <a:rPr lang="en-US" sz="1800" dirty="0"/>
              <a:t> marked in holistic Readme file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/>
              <a:t>ToDos</a:t>
            </a:r>
            <a:r>
              <a:rPr lang="en-US" sz="1800" dirty="0"/>
              <a:t> marked in source code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Presentation and question </a:t>
            </a:r>
            <a:r>
              <a:rPr lang="en-US" sz="1800" b="1" dirty="0"/>
              <a:t>rounds</a:t>
            </a:r>
            <a:r>
              <a:rPr lang="en-US" sz="1800" dirty="0"/>
              <a:t> for each team member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b="1" dirty="0" err="1"/>
              <a:t>Git</a:t>
            </a:r>
            <a:r>
              <a:rPr lang="en-US" sz="1800" dirty="0"/>
              <a:t> version control with progress steps in commit messages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5" y="1507138"/>
            <a:ext cx="3492543" cy="44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49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 - Requirements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6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6" name="Rechteck 5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4" name="Rechteck 13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5" name="Rechteck 14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7" name="Rechteck 16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18" name="Rechteck 17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19" name="Rechteck 18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2" t="-180" r="50000" b="180"/>
          <a:stretch/>
        </p:blipFill>
        <p:spPr>
          <a:xfrm>
            <a:off x="6080166" y="1504950"/>
            <a:ext cx="2732522" cy="4418013"/>
          </a:xfrm>
        </p:spPr>
      </p:pic>
      <p:sp>
        <p:nvSpPr>
          <p:cNvPr id="22" name="Inhaltsplatzhalter 2"/>
          <p:cNvSpPr txBox="1">
            <a:spLocks/>
          </p:cNvSpPr>
          <p:nvPr/>
        </p:nvSpPr>
        <p:spPr>
          <a:xfrm>
            <a:off x="358776" y="1505340"/>
            <a:ext cx="5222628" cy="4417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 err="1"/>
              <a:t>BlackJack</a:t>
            </a:r>
            <a:r>
              <a:rPr lang="en-US" sz="1800" dirty="0"/>
              <a:t> Game as Web Application with XML Stack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GUI with SVG and XSLT transformation</a:t>
            </a:r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URL mapping with </a:t>
            </a:r>
            <a:r>
              <a:rPr lang="en-US" sz="1800" dirty="0" err="1"/>
              <a:t>RestXQ</a:t>
            </a:r>
            <a:endParaRPr lang="en-US" sz="1800" dirty="0"/>
          </a:p>
          <a:p>
            <a:pPr marL="646113" lvl="2" indent="-285750">
              <a:buFont typeface="Arial" charset="0"/>
              <a:buChar char="•"/>
            </a:pPr>
            <a:r>
              <a:rPr lang="en-US" sz="1800" dirty="0"/>
              <a:t>Several Games controlled by server logic and </a:t>
            </a:r>
            <a:r>
              <a:rPr lang="en-US" sz="1800" dirty="0" err="1"/>
              <a:t>BaseX</a:t>
            </a:r>
            <a:r>
              <a:rPr lang="en-US" sz="1800" dirty="0"/>
              <a:t> database</a:t>
            </a:r>
          </a:p>
          <a:p>
            <a:pPr marL="646113" lvl="2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UML </a:t>
            </a:r>
            <a:r>
              <a:rPr lang="en-US" sz="1800" dirty="0" err="1"/>
              <a:t>Classdiagram</a:t>
            </a: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err="1"/>
              <a:t>DocBook</a:t>
            </a:r>
            <a:r>
              <a:rPr lang="en-US" sz="1800" dirty="0"/>
              <a:t> documentation with design implications and reflection</a:t>
            </a:r>
          </a:p>
        </p:txBody>
      </p:sp>
    </p:spTree>
    <p:extLst>
      <p:ext uri="{BB962C8B-B14F-4D97-AF65-F5344CB8AC3E}">
        <p14:creationId xmlns:p14="http://schemas.microsoft.com/office/powerpoint/2010/main" val="1014722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Technologies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 err="1"/>
              <a:t>DocBook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XML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err="1"/>
              <a:t>Xquery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SVG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XSLT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XHTML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7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30544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and Implementation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Rules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Number of players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Card deck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Drawing cards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Player actions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Bet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Insurance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Hit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Stand</a:t>
            </a:r>
          </a:p>
          <a:p>
            <a:pPr marL="461963" lvl="1" indent="-285750">
              <a:buFont typeface="Courier New"/>
              <a:buChar char="o"/>
            </a:pPr>
            <a:r>
              <a:rPr lang="en-US" sz="1800" dirty="0"/>
              <a:t>Winnings status and winnings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Dealer wins against player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Player wins against dealer</a:t>
            </a:r>
          </a:p>
          <a:p>
            <a:pPr marL="646113" lvl="2" indent="-285750">
              <a:buFont typeface="Symbol" charset="2"/>
              <a:buChar char="-"/>
            </a:pPr>
            <a:r>
              <a:rPr lang="en-US" sz="1800" dirty="0"/>
              <a:t>Tie between player and dealer</a:t>
            </a:r>
          </a:p>
          <a:p>
            <a:pPr lvl="2" indent="0">
              <a:buNone/>
            </a:pPr>
            <a:endParaRPr lang="en-US" sz="1800" dirty="0"/>
          </a:p>
          <a:p>
            <a:r>
              <a:rPr lang="en-US" sz="1800" dirty="0">
                <a:sym typeface="Wingdings"/>
              </a:rPr>
              <a:t> Realistic casino experience!</a:t>
            </a:r>
            <a:endParaRPr lang="en-US" sz="18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8</a:t>
            </a:fld>
            <a:r>
              <a:rPr lang="de-DE" dirty="0"/>
              <a:t>/15</a:t>
            </a:r>
            <a:endParaRPr lang="de-DE" noProof="0" dirty="0"/>
          </a:p>
        </p:txBody>
      </p:sp>
      <p:sp>
        <p:nvSpPr>
          <p:cNvPr id="14" name="Rechteck 13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5" name="Rechteck 14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Design</a:t>
            </a:r>
          </a:p>
        </p:txBody>
      </p:sp>
      <p:sp>
        <p:nvSpPr>
          <p:cNvPr id="17" name="Rechteck 16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Architecture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0" name="Rechteck 19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1" name="Rechteck 20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42601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Architecture – MVC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03300" y="6356350"/>
            <a:ext cx="6756399" cy="365125"/>
          </a:xfrm>
        </p:spPr>
        <p:txBody>
          <a:bodyPr/>
          <a:lstStyle/>
          <a:p>
            <a:r>
              <a:rPr lang="de-DE" dirty="0">
                <a:latin typeface="Arial"/>
                <a:cs typeface="Arial"/>
              </a:rPr>
              <a:t>XML Technology | </a:t>
            </a:r>
            <a:r>
              <a:rPr lang="de-DE" dirty="0" err="1">
                <a:latin typeface="Arial"/>
                <a:cs typeface="Arial"/>
              </a:rPr>
              <a:t>BlackJack</a:t>
            </a:r>
            <a:r>
              <a:rPr lang="de-DE" dirty="0">
                <a:latin typeface="Arial"/>
                <a:cs typeface="Arial"/>
              </a:rPr>
              <a:t> | Urban, </a:t>
            </a:r>
            <a:r>
              <a:rPr lang="de-DE" dirty="0" err="1">
                <a:latin typeface="Arial"/>
                <a:cs typeface="Arial"/>
              </a:rPr>
              <a:t>Seeser</a:t>
            </a:r>
            <a:r>
              <a:rPr lang="de-DE" dirty="0">
                <a:latin typeface="Arial"/>
                <a:cs typeface="Arial"/>
              </a:rPr>
              <a:t>, </a:t>
            </a:r>
            <a:r>
              <a:rPr lang="de-DE" dirty="0" err="1">
                <a:latin typeface="Arial"/>
                <a:cs typeface="Arial"/>
              </a:rPr>
              <a:t>Rienau</a:t>
            </a:r>
            <a:r>
              <a:rPr lang="de-DE" dirty="0">
                <a:latin typeface="Arial"/>
                <a:cs typeface="Arial"/>
              </a:rPr>
              <a:t>, Mitterer, </a:t>
            </a:r>
            <a:r>
              <a:rPr lang="de-DE" dirty="0" err="1">
                <a:latin typeface="Arial"/>
                <a:cs typeface="Arial"/>
              </a:rPr>
              <a:t>Ehler</a:t>
            </a:r>
            <a:r>
              <a:rPr lang="de-DE" dirty="0">
                <a:latin typeface="Arial"/>
                <a:cs typeface="Arial"/>
              </a:rPr>
              <a:t> | Garching, 08/30/17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265BFB-70D1-4552-B9D1-2665EEDC3C5E}" type="slidenum">
              <a:rPr lang="de-DE" noProof="0" smtClean="0"/>
              <a:pPr>
                <a:defRPr/>
              </a:pPr>
              <a:t>9</a:t>
            </a:fld>
            <a:r>
              <a:rPr lang="de-DE" dirty="0"/>
              <a:t>/15</a:t>
            </a:r>
            <a:endParaRPr lang="de-DE" noProof="0" dirty="0"/>
          </a:p>
        </p:txBody>
      </p:sp>
      <p:pic>
        <p:nvPicPr>
          <p:cNvPr id="7" name="Bild 6" descr="MV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053578"/>
            <a:ext cx="6604000" cy="371604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92596" y="5943600"/>
            <a:ext cx="8758808" cy="1374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800" dirty="0">
                <a:latin typeface="+mn-lt"/>
              </a:rPr>
              <a:t>Source: </a:t>
            </a:r>
            <a:r>
              <a:rPr lang="en-US" sz="800" u="sng" dirty="0">
                <a:solidFill>
                  <a:srgbClr val="0000FF"/>
                </a:solidFill>
                <a:latin typeface="+mn-lt"/>
              </a:rPr>
              <a:t>https://</a:t>
            </a:r>
            <a:r>
              <a:rPr lang="en-US" sz="800" u="sng" dirty="0" err="1">
                <a:solidFill>
                  <a:srgbClr val="0000FF"/>
                </a:solidFill>
                <a:latin typeface="+mn-lt"/>
              </a:rPr>
              <a:t>image.slidesharecdn.com</a:t>
            </a:r>
            <a:r>
              <a:rPr lang="en-US" sz="800" u="sng" dirty="0">
                <a:solidFill>
                  <a:srgbClr val="0000FF"/>
                </a:solidFill>
                <a:latin typeface="+mn-lt"/>
              </a:rPr>
              <a:t>/modelviewcontrollermvc-140211001124-phpapp01/ 95/model-view-controller-mvc-6-638.jpg?cb=1392077579</a:t>
            </a:r>
            <a:r>
              <a:rPr lang="en-US" sz="800" dirty="0">
                <a:latin typeface="+mn-lt"/>
              </a:rPr>
              <a:t>, accessed on 08/23/17 at around 04:19 PM</a:t>
            </a:r>
          </a:p>
        </p:txBody>
      </p:sp>
      <p:sp>
        <p:nvSpPr>
          <p:cNvPr id="17" name="Rechteck 16"/>
          <p:cNvSpPr/>
          <p:nvPr/>
        </p:nvSpPr>
        <p:spPr>
          <a:xfrm>
            <a:off x="0" y="6170575"/>
            <a:ext cx="1046270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Introduction</a:t>
            </a:r>
          </a:p>
        </p:txBody>
      </p:sp>
      <p:sp>
        <p:nvSpPr>
          <p:cNvPr id="18" name="Rechteck 17"/>
          <p:cNvSpPr/>
          <p:nvPr/>
        </p:nvSpPr>
        <p:spPr>
          <a:xfrm>
            <a:off x="1108269" y="6163374"/>
            <a:ext cx="1134747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Technologies</a:t>
            </a:r>
          </a:p>
        </p:txBody>
      </p:sp>
      <p:sp>
        <p:nvSpPr>
          <p:cNvPr id="19" name="Rechteck 18"/>
          <p:cNvSpPr/>
          <p:nvPr/>
        </p:nvSpPr>
        <p:spPr>
          <a:xfrm>
            <a:off x="2305015" y="6163374"/>
            <a:ext cx="101006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Design</a:t>
            </a:r>
          </a:p>
        </p:txBody>
      </p:sp>
      <p:sp>
        <p:nvSpPr>
          <p:cNvPr id="20" name="Rechteck 19"/>
          <p:cNvSpPr/>
          <p:nvPr/>
        </p:nvSpPr>
        <p:spPr>
          <a:xfrm>
            <a:off x="3379937" y="6170575"/>
            <a:ext cx="1214219" cy="2717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Architecture</a:t>
            </a:r>
          </a:p>
        </p:txBody>
      </p:sp>
      <p:sp>
        <p:nvSpPr>
          <p:cNvPr id="21" name="Rechteck 20"/>
          <p:cNvSpPr/>
          <p:nvPr/>
        </p:nvSpPr>
        <p:spPr>
          <a:xfrm>
            <a:off x="4653747" y="6170575"/>
            <a:ext cx="1100735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Testing</a:t>
            </a:r>
          </a:p>
        </p:txBody>
      </p:sp>
      <p:sp>
        <p:nvSpPr>
          <p:cNvPr id="22" name="Rechteck 21"/>
          <p:cNvSpPr/>
          <p:nvPr/>
        </p:nvSpPr>
        <p:spPr>
          <a:xfrm>
            <a:off x="5799230" y="6170575"/>
            <a:ext cx="1091689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Development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949150" y="6170575"/>
            <a:ext cx="1048606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Conclusion</a:t>
            </a:r>
          </a:p>
        </p:txBody>
      </p:sp>
      <p:sp>
        <p:nvSpPr>
          <p:cNvPr id="24" name="Rechteck 23"/>
          <p:cNvSpPr/>
          <p:nvPr/>
        </p:nvSpPr>
        <p:spPr>
          <a:xfrm>
            <a:off x="8055987" y="6163374"/>
            <a:ext cx="1083181" cy="2717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16293865"/>
      </p:ext>
    </p:extLst>
  </p:cSld>
  <p:clrMapOvr>
    <a:masterClrMapping/>
  </p:clrMapOvr>
</p:sld>
</file>

<file path=ppt/theme/theme1.xml><?xml version="1.0" encoding="utf-8"?>
<a:theme xmlns:a="http://schemas.openxmlformats.org/drawingml/2006/main" name="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TUM_Praesentation_p_v1.potx</Template>
  <TotalTime>0</TotalTime>
  <Words>1006</Words>
  <Application>Microsoft Office PowerPoint</Application>
  <PresentationFormat>Bildschirmpräsentation (4:3)</PresentationFormat>
  <Paragraphs>303</Paragraphs>
  <Slides>21</Slides>
  <Notes>19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21</vt:i4>
      </vt:variant>
    </vt:vector>
  </HeadingPairs>
  <TitlesOfParts>
    <vt:vector size="32" baseType="lpstr">
      <vt:lpstr>Arial</vt:lpstr>
      <vt:lpstr>Calibri</vt:lpstr>
      <vt:lpstr>Courier New</vt:lpstr>
      <vt:lpstr>Symbol</vt:lpstr>
      <vt:lpstr>Wingdings</vt:lpstr>
      <vt:lpstr>TUM_Praesentation_p_v1</vt:lpstr>
      <vt:lpstr>Titel 2</vt:lpstr>
      <vt:lpstr>Titel 3</vt:lpstr>
      <vt:lpstr>Inhalt</vt:lpstr>
      <vt:lpstr>Kapiteltrenner blau</vt:lpstr>
      <vt:lpstr>Kapiteltrenner schwarz</vt:lpstr>
      <vt:lpstr>Practical Course: XML Technology</vt:lpstr>
      <vt:lpstr>Agenda</vt:lpstr>
      <vt:lpstr>1. Introduction</vt:lpstr>
      <vt:lpstr>1. Introduction - Team</vt:lpstr>
      <vt:lpstr>1. Introduction – Team work</vt:lpstr>
      <vt:lpstr>1. Introduction - Requirements</vt:lpstr>
      <vt:lpstr>2. Technologies</vt:lpstr>
      <vt:lpstr>3. Design and Implementation</vt:lpstr>
      <vt:lpstr>4. Architecture – MVC</vt:lpstr>
      <vt:lpstr>4. Architecture – Class Diagram</vt:lpstr>
      <vt:lpstr>5. Testing</vt:lpstr>
      <vt:lpstr>6. Development – Environment</vt:lpstr>
      <vt:lpstr>6. Development – Phases</vt:lpstr>
      <vt:lpstr>7. Conclusion</vt:lpstr>
      <vt:lpstr>Reflection</vt:lpstr>
      <vt:lpstr>Challenges &amp; Outlook</vt:lpstr>
      <vt:lpstr>8. Demo – Overview GUI</vt:lpstr>
      <vt:lpstr>8. Demo – Live</vt:lpstr>
      <vt:lpstr>PowerPoint-Präsentation</vt:lpstr>
      <vt:lpstr>Practical Course: XML Technology</vt:lpstr>
      <vt:lpstr>To 8. Demo</vt:lpstr>
    </vt:vector>
  </TitlesOfParts>
  <Company>--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--</dc:creator>
  <cp:lastModifiedBy>Michael Mitterer</cp:lastModifiedBy>
  <cp:revision>655</cp:revision>
  <cp:lastPrinted>2017-01-20T10:56:14Z</cp:lastPrinted>
  <dcterms:created xsi:type="dcterms:W3CDTF">2016-01-29T10:30:03Z</dcterms:created>
  <dcterms:modified xsi:type="dcterms:W3CDTF">2017-08-29T16:01:18Z</dcterms:modified>
</cp:coreProperties>
</file>